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81" r:id="rId3"/>
    <p:sldId id="286" r:id="rId4"/>
    <p:sldId id="287" r:id="rId5"/>
    <p:sldId id="288" r:id="rId6"/>
    <p:sldId id="289" r:id="rId7"/>
    <p:sldId id="291" r:id="rId8"/>
    <p:sldId id="293" r:id="rId9"/>
    <p:sldId id="294" r:id="rId10"/>
    <p:sldId id="295" r:id="rId12"/>
    <p:sldId id="320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06" r:id="rId31"/>
    <p:sldId id="314" r:id="rId32"/>
    <p:sldId id="315" r:id="rId33"/>
    <p:sldId id="316" r:id="rId34"/>
    <p:sldId id="317" r:id="rId35"/>
    <p:sldId id="318" r:id="rId36"/>
    <p:sldId id="319" r:id="rId37"/>
    <p:sldId id="322" r:id="rId38"/>
    <p:sldId id="321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53" r:id="rId53"/>
    <p:sldId id="336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4" r:id="rId69"/>
    <p:sldId id="355" r:id="rId70"/>
    <p:sldId id="356" r:id="rId71"/>
    <p:sldId id="357" r:id="rId72"/>
    <p:sldId id="358" r:id="rId73"/>
    <p:sldId id="359" r:id="rId74"/>
    <p:sldId id="360" r:id="rId75"/>
    <p:sldId id="361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551"/>
    <a:srgbClr val="F2F9F9"/>
    <a:srgbClr val="FFF7C7"/>
    <a:srgbClr val="F8F7E0"/>
    <a:srgbClr val="EEFDFD"/>
    <a:srgbClr val="F3F3F3"/>
    <a:srgbClr val="E9F2DF"/>
    <a:srgbClr val="11A7FC"/>
    <a:srgbClr val="95D127"/>
    <a:srgbClr val="FF8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72" y="84"/>
      </p:cViewPr>
      <p:guideLst>
        <p:guide orient="horz" pos="222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134E9-2BD2-426A-A5CB-F9323A3329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E5E20-B8E7-4526-9878-C0CF8296F4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 D C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 D C</a:t>
            </a:r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 D C</a:t>
            </a:r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D  D B</a:t>
            </a:r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 D C</a:t>
            </a:r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 D C</a:t>
            </a:r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 D C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 D C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 D C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B  C D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 D C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8455" y="581343"/>
            <a:ext cx="9144000" cy="2387600"/>
          </a:xfrm>
        </p:spPr>
        <p:txBody>
          <a:bodyPr anchor="b"/>
          <a:lstStyle>
            <a:lvl1pPr algn="ctr">
              <a:defRPr kumimoji="0" lang="zh-CN" altLang="en-US" sz="4400" b="1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94315" y="168910"/>
            <a:ext cx="1637665" cy="55372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8390" y="165100"/>
            <a:ext cx="10515600" cy="1097280"/>
          </a:xfrm>
        </p:spPr>
        <p:txBody>
          <a:bodyPr/>
          <a:lstStyle>
            <a:lvl1pPr>
              <a:defRPr kumimoji="0" lang="zh-CN" sz="2800" b="1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3"/>
          <p:cNvSpPr>
            <a:spLocks noChangeArrowheads="1"/>
          </p:cNvSpPr>
          <p:nvPr userDrawn="1"/>
        </p:nvSpPr>
        <p:spPr bwMode="auto">
          <a:xfrm>
            <a:off x="0" y="436245"/>
            <a:ext cx="1002030" cy="4337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4410" y="2927350"/>
            <a:ext cx="2481580" cy="83883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8"/>
          <p:cNvSpPr txBox="1"/>
          <p:nvPr/>
        </p:nvSpPr>
        <p:spPr>
          <a:xfrm>
            <a:off x="1147128" y="393700"/>
            <a:ext cx="8940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绪论</a:t>
            </a:r>
            <a:endParaRPr 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0" y="718820"/>
            <a:ext cx="7391400" cy="541972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split dir="in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线性表</a:t>
            </a:r>
            <a:endParaRPr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755" y="1177290"/>
            <a:ext cx="10525125" cy="2305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5" y="3418205"/>
            <a:ext cx="10520045" cy="33121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线性表</a:t>
            </a:r>
            <a:r>
              <a:rPr lang="en-US" altLang="zh-CN"/>
              <a:t>——</a:t>
            </a:r>
            <a:r>
              <a:rPr altLang="en-US"/>
              <a:t>顺序表</a:t>
            </a:r>
            <a:endParaRPr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线性表的顺序存储又称为顺序表。它是用一组地址连续的存储单元，依次存储线性表中的数据元素，从而使得逻辑上相邻的两个元素在物理上也相邻。第</a:t>
            </a:r>
            <a:r>
              <a:rPr lang="en-US" altLang="zh-CN"/>
              <a:t>1</a:t>
            </a:r>
            <a:r>
              <a:rPr lang="zh-CN" altLang="en-US"/>
              <a:t>个元素存储在线性表的起始位置，第</a:t>
            </a:r>
            <a:r>
              <a:rPr lang="en-US" altLang="zh-CN"/>
              <a:t>i</a:t>
            </a:r>
            <a:r>
              <a:rPr lang="zh-CN" altLang="en-US"/>
              <a:t>个元素的存储位置后面紧接着存储的是第</a:t>
            </a:r>
            <a:r>
              <a:rPr lang="en-US" altLang="zh-CN"/>
              <a:t>i+1</a:t>
            </a:r>
            <a:r>
              <a:rPr lang="zh-CN" altLang="en-US"/>
              <a:t>个元素。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885" y="3641090"/>
            <a:ext cx="6332220" cy="2798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线性表</a:t>
            </a:r>
            <a:r>
              <a:rPr lang="en-US" altLang="zh-CN"/>
              <a:t>——</a:t>
            </a:r>
            <a:r>
              <a:rPr altLang="en-US"/>
              <a:t>单链表</a:t>
            </a:r>
            <a:endParaRPr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3345" y="1111885"/>
            <a:ext cx="7976235" cy="3111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" y="4305935"/>
            <a:ext cx="10420350" cy="781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" y="5204460"/>
            <a:ext cx="4377690" cy="15170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085" y="5204460"/>
            <a:ext cx="4154170" cy="15163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线性表</a:t>
            </a:r>
            <a:r>
              <a:rPr lang="en-US" altLang="zh-CN"/>
              <a:t>——</a:t>
            </a:r>
            <a:r>
              <a:rPr altLang="en-US"/>
              <a:t>双链表</a:t>
            </a:r>
            <a:endParaRPr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735" y="1262380"/>
            <a:ext cx="8971280" cy="2523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4548505"/>
            <a:ext cx="4711065" cy="2021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40" y="4548505"/>
            <a:ext cx="5657215" cy="17659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线性表</a:t>
            </a:r>
            <a:r>
              <a:rPr lang="en-US" altLang="zh-CN"/>
              <a:t>——</a:t>
            </a:r>
            <a:r>
              <a:rPr altLang="en-US"/>
              <a:t>循环链表</a:t>
            </a:r>
            <a:endParaRPr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195" y="1209040"/>
            <a:ext cx="9429750" cy="2141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95" y="3568065"/>
            <a:ext cx="9429750" cy="2557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线性表</a:t>
            </a:r>
            <a:r>
              <a:rPr lang="en-US" altLang="zh-CN"/>
              <a:t>——</a:t>
            </a:r>
            <a:r>
              <a:rPr altLang="en-US"/>
              <a:t>顺序表和链表的比较</a:t>
            </a:r>
            <a:endParaRPr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325" y="941070"/>
            <a:ext cx="8262620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线性表</a:t>
            </a:r>
            <a:r>
              <a:rPr lang="en-US" altLang="zh-CN"/>
              <a:t>——</a:t>
            </a:r>
            <a:r>
              <a:rPr altLang="en-US"/>
              <a:t>练习</a:t>
            </a:r>
            <a:endParaRPr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1208405"/>
            <a:ext cx="6532245" cy="177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0" y="3354070"/>
            <a:ext cx="7631430" cy="910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4746625"/>
            <a:ext cx="8315960" cy="11283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76245" y="2205355"/>
            <a:ext cx="6238875" cy="35909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1127760"/>
            <a:ext cx="9178290" cy="23869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3514725"/>
            <a:ext cx="9178290" cy="716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r>
              <a:rPr lang="en-US" altLang="zh-CN"/>
              <a:t>——</a:t>
            </a:r>
            <a:r>
              <a:rPr altLang="en-US"/>
              <a:t>顺序栈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599565"/>
            <a:ext cx="10791825" cy="790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30" y="3380105"/>
            <a:ext cx="712470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绪论</a:t>
            </a:r>
            <a:r>
              <a:rPr lang="en-US" altLang="zh-CN"/>
              <a:t>——</a:t>
            </a:r>
            <a:r>
              <a:rPr altLang="en-US"/>
              <a:t>逻辑结构</a:t>
            </a:r>
            <a:endParaRPr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逻辑结构是指数据元素之间的逻辑关系，从逻辑关系上描述数据，它与数据的存储无关，是独立于计算机的。数据的逻辑结构分为线性结构和非线性结构，线性表是典型的线性结构；集合、树和图是典型的非线性结构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235" y="3500120"/>
            <a:ext cx="9708515" cy="2961005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split dir="in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r>
              <a:rPr lang="en-US" altLang="zh-CN"/>
              <a:t>——</a:t>
            </a:r>
            <a:r>
              <a:rPr altLang="en-US"/>
              <a:t>链栈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2385695"/>
            <a:ext cx="10791825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r>
              <a:rPr lang="en-US" altLang="zh-CN"/>
              <a:t>——</a:t>
            </a:r>
            <a:r>
              <a:rPr altLang="en-US"/>
              <a:t>队列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" y="1652270"/>
            <a:ext cx="10629900" cy="35528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r>
              <a:rPr lang="en-US" altLang="zh-CN"/>
              <a:t>——</a:t>
            </a:r>
            <a:r>
              <a:rPr altLang="en-US"/>
              <a:t>循环队列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4695" y="1262380"/>
            <a:ext cx="8181975" cy="5353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95" y="1002030"/>
            <a:ext cx="1905000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r>
              <a:rPr lang="en-US" altLang="zh-CN"/>
              <a:t>——</a:t>
            </a:r>
            <a:r>
              <a:rPr altLang="en-US"/>
              <a:t>链式队列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974090"/>
            <a:ext cx="10725150" cy="2228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30" y="709295"/>
            <a:ext cx="1781175" cy="34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3493770"/>
            <a:ext cx="10906125" cy="30575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r>
              <a:rPr lang="en-US" altLang="zh-CN"/>
              <a:t>——</a:t>
            </a:r>
            <a:r>
              <a:rPr altLang="en-US"/>
              <a:t>双端队列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2428875"/>
            <a:ext cx="1083945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r>
              <a:rPr lang="en-US" altLang="zh-CN"/>
              <a:t>——</a:t>
            </a:r>
            <a:r>
              <a:rPr altLang="en-US"/>
              <a:t>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1262380"/>
            <a:ext cx="8181975" cy="1962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0" y="3587115"/>
            <a:ext cx="8248650" cy="154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5365750"/>
            <a:ext cx="8143875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r>
              <a:rPr lang="en-US" altLang="zh-CN"/>
              <a:t>——</a:t>
            </a:r>
            <a:r>
              <a:rPr altLang="en-US"/>
              <a:t>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1262380"/>
            <a:ext cx="8162925" cy="1571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0" y="3025775"/>
            <a:ext cx="8210550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r>
              <a:rPr lang="en-US" altLang="zh-CN"/>
              <a:t>——</a:t>
            </a:r>
            <a:r>
              <a:rPr altLang="en-US"/>
              <a:t>数组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1452245"/>
            <a:ext cx="8191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栈和队列</a:t>
            </a:r>
            <a:r>
              <a:rPr lang="en-US" altLang="zh-CN"/>
              <a:t>——</a:t>
            </a:r>
            <a:r>
              <a:rPr altLang="en-US"/>
              <a:t>练习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95" y="1262380"/>
            <a:ext cx="10772775" cy="110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" y="2857500"/>
            <a:ext cx="8963025" cy="114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4192905"/>
            <a:ext cx="8286750" cy="22383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1452245"/>
            <a:ext cx="565785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绪论</a:t>
            </a:r>
            <a:r>
              <a:rPr lang="en-US" altLang="zh-CN"/>
              <a:t>——</a:t>
            </a:r>
            <a:r>
              <a:rPr altLang="en-US"/>
              <a:t>存储结构</a:t>
            </a:r>
            <a:endParaRPr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存储结构是指数据结构在计算机中的表示，也称物理结构。数据的存储结构是逻辑结构用计算机语言实现的。</a:t>
            </a:r>
            <a:endParaRPr lang="zh-CN" altLang="en-US"/>
          </a:p>
          <a:p>
            <a:r>
              <a:rPr lang="zh-CN" altLang="en-US"/>
              <a:t>顺序存储：把逻辑上相邻的元素存储在物理位置上也相邻的存储单元里，元素之间的关系由存储单元的邻接关系来体现。优点是可以实现随机存取。缺点只能使用相邻的整块存储单元，会产生较多外部碎片。</a:t>
            </a:r>
            <a:endParaRPr lang="zh-CN" altLang="en-US"/>
          </a:p>
          <a:p>
            <a:r>
              <a:rPr lang="zh-CN" altLang="en-US"/>
              <a:t>链式存储：不要求逻辑上相邻的元素在物理位置上也相邻，借助指针表示元素之间的逻辑关系。优点不会出现碎片现象，缺点存储指针需要额外的存储空间。</a:t>
            </a:r>
            <a:endParaRPr lang="zh-CN" altLang="en-US"/>
          </a:p>
          <a:p>
            <a:r>
              <a:rPr lang="zh-CN" altLang="en-US"/>
              <a:t>还有索引存储和散列存储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split dir="in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概念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1262380"/>
            <a:ext cx="9467850" cy="742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2005330"/>
            <a:ext cx="9467850" cy="33712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概念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995" y="923925"/>
            <a:ext cx="9477375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概念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8420" y="1143000"/>
            <a:ext cx="953452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概念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052320"/>
            <a:ext cx="9448800" cy="27527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2066925"/>
            <a:ext cx="11680825" cy="17341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953135"/>
            <a:ext cx="10504170" cy="57683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1038225"/>
            <a:ext cx="10334625" cy="47815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1585595"/>
            <a:ext cx="10277475" cy="3686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5175885"/>
            <a:ext cx="807720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0" y="2642870"/>
            <a:ext cx="10325100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270" y="701675"/>
            <a:ext cx="10410825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绪论</a:t>
            </a:r>
            <a:r>
              <a:rPr lang="en-US" altLang="zh-CN"/>
              <a:t>——</a:t>
            </a:r>
            <a:r>
              <a:rPr altLang="en-US"/>
              <a:t>数据的运算</a:t>
            </a:r>
            <a:endParaRPr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施加在数据上的运算包括运算的定义和实现。运算的定义是针对逻辑结构的；运算的实现时针对存储结构的。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split dir="in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0" y="1938020"/>
            <a:ext cx="10325100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825" y="901700"/>
            <a:ext cx="10420350" cy="5819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085" y="594995"/>
            <a:ext cx="1933575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二叉树的遍历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347470"/>
            <a:ext cx="10344150" cy="41624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二叉树的遍历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2179320"/>
            <a:ext cx="4467225" cy="2257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575" y="2179320"/>
            <a:ext cx="4238625" cy="22764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二叉树的遍历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0" y="2124075"/>
            <a:ext cx="103251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二叉树的遍历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2345" y="1076325"/>
            <a:ext cx="2895600" cy="323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5" y="1400175"/>
            <a:ext cx="1039177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二叉树的遍历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1657350"/>
            <a:ext cx="1049655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线索二叉树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" y="2017395"/>
            <a:ext cx="1030605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线索二叉树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875" y="1623695"/>
            <a:ext cx="1038225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树与二叉树的转换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895985"/>
            <a:ext cx="9772650" cy="390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" y="1262380"/>
            <a:ext cx="10287000" cy="5476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365" y="5994400"/>
            <a:ext cx="1619250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绪论</a:t>
            </a:r>
            <a:r>
              <a:rPr lang="en-US" altLang="zh-CN"/>
              <a:t>——</a:t>
            </a:r>
            <a:r>
              <a:rPr altLang="en-US"/>
              <a:t>算法定义</a:t>
            </a:r>
            <a:endParaRPr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算法（</a:t>
            </a:r>
            <a:r>
              <a:rPr lang="en-US" altLang="zh-CN"/>
              <a:t>Algorithm</a:t>
            </a:r>
            <a:r>
              <a:rPr lang="zh-CN" altLang="en-US"/>
              <a:t>）是对特定问题求解步骤的一种描述，它是指令的有限序列，其中每条指令表示一个或多个操作。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split dir="in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树与二叉树的转换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170" y="1309370"/>
            <a:ext cx="9725025" cy="4238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420" y="5465445"/>
            <a:ext cx="2066925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1667510"/>
            <a:ext cx="11012170" cy="44164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2368550"/>
            <a:ext cx="11926570" cy="212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" y="4489450"/>
            <a:ext cx="11926570" cy="87693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1419860"/>
            <a:ext cx="11275060" cy="2364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" y="3784600"/>
            <a:ext cx="10379075" cy="30581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470" y="1583055"/>
            <a:ext cx="11337925" cy="19831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" y="1262380"/>
            <a:ext cx="11118215" cy="39922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020" y="897255"/>
            <a:ext cx="5885815" cy="582422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854075"/>
            <a:ext cx="10839450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1149350"/>
            <a:ext cx="10858500" cy="55721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1075690"/>
            <a:ext cx="11010900" cy="3819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90" y="5029200"/>
            <a:ext cx="3780155" cy="1802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绪论</a:t>
            </a:r>
            <a:r>
              <a:rPr lang="en-US" altLang="zh-CN"/>
              <a:t>——</a:t>
            </a:r>
            <a:r>
              <a:rPr altLang="en-US"/>
              <a:t>效率的度量</a:t>
            </a:r>
            <a:endParaRPr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176020"/>
            <a:ext cx="10515600" cy="3385185"/>
          </a:xfrm>
        </p:spPr>
        <p:txBody>
          <a:bodyPr>
            <a:normAutofit lnSpcReduction="20000"/>
          </a:bodyPr>
          <a:p>
            <a:r>
              <a:rPr lang="zh-CN"/>
              <a:t>时间复杂度</a:t>
            </a:r>
            <a:endParaRPr lang="zh-CN"/>
          </a:p>
          <a:p>
            <a:pPr lvl="1"/>
            <a:r>
              <a:rPr lang="zh-CN"/>
              <a:t>时间复杂度主要分析算法中的基本运算（最深层循环内的语句）的频度的数量级。</a:t>
            </a:r>
            <a:endParaRPr lang="zh-CN"/>
          </a:p>
          <a:p>
            <a:pPr lvl="1"/>
            <a:endParaRPr lang="zh-CN"/>
          </a:p>
          <a:p>
            <a:pPr lvl="1"/>
            <a:endParaRPr lang="zh-CN"/>
          </a:p>
          <a:p>
            <a:pPr lvl="1"/>
            <a:endParaRPr lang="zh-CN"/>
          </a:p>
          <a:p>
            <a:pPr lvl="1"/>
            <a:endParaRPr lang="zh-CN"/>
          </a:p>
          <a:p>
            <a:pPr lvl="1"/>
            <a:r>
              <a:rPr lang="zh-CN"/>
              <a:t>最坏时间复杂度、平均时间复杂度、最好时间复杂度</a:t>
            </a:r>
            <a:endParaRPr lang="zh-CN"/>
          </a:p>
          <a:p>
            <a:pPr lvl="1"/>
            <a:r>
              <a:rPr lang="zh-CN"/>
              <a:t>一般总是考虑最坏情况下的时间复杂度，以保证算法的运行时间不会比它更长。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2212975"/>
            <a:ext cx="4514215" cy="1089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60" y="4561205"/>
            <a:ext cx="6896100" cy="212407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split dir="in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225" y="968375"/>
            <a:ext cx="10877550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7555" y="969010"/>
            <a:ext cx="6919595" cy="5585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175" y="6136005"/>
            <a:ext cx="3889375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255" y="974090"/>
            <a:ext cx="7980680" cy="3821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40" y="4857750"/>
            <a:ext cx="3133090" cy="195072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1262380"/>
            <a:ext cx="9490075" cy="506158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树与二叉树的应用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435" y="1058545"/>
            <a:ext cx="9597390" cy="54927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树与二叉树</a:t>
            </a:r>
            <a:r>
              <a:rPr lang="en-US" altLang="zh-CN"/>
              <a:t>——</a:t>
            </a:r>
            <a:r>
              <a:rPr altLang="en-US"/>
              <a:t>练习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1150620"/>
            <a:ext cx="10915650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1676400"/>
            <a:ext cx="60960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</a:t>
            </a:r>
            <a:r>
              <a:rPr lang="en-US" altLang="zh-CN"/>
              <a:t>——</a:t>
            </a:r>
            <a:r>
              <a:rPr altLang="en-US"/>
              <a:t>定义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1097915"/>
            <a:ext cx="9123680" cy="51841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675" y="4531995"/>
            <a:ext cx="246697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</a:t>
            </a:r>
            <a:r>
              <a:rPr lang="en-US" altLang="zh-CN"/>
              <a:t>——</a:t>
            </a:r>
            <a:r>
              <a:rPr altLang="en-US"/>
              <a:t>定义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1321435"/>
            <a:ext cx="10896600" cy="32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35" y="4625975"/>
            <a:ext cx="20574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</a:t>
            </a:r>
            <a:r>
              <a:rPr lang="en-US" altLang="zh-CN"/>
              <a:t>——</a:t>
            </a:r>
            <a:r>
              <a:rPr altLang="en-US"/>
              <a:t>定义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2833370"/>
            <a:ext cx="107918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altLang="en-US">
                <a:sym typeface="+mn-ea"/>
              </a:rPr>
              <a:t>绪论</a:t>
            </a:r>
            <a:r>
              <a:rPr lang="en-US" altLang="zh-CN">
                <a:sym typeface="+mn-ea"/>
              </a:rPr>
              <a:t>——</a:t>
            </a:r>
            <a:r>
              <a:rPr altLang="en-US">
                <a:sym typeface="+mn-ea"/>
              </a:rPr>
              <a:t>效率的度量</a:t>
            </a:r>
            <a:endParaRPr lang="zh-CN" altLang="en-US"/>
          </a:p>
        </p:txBody>
      </p:sp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r>
              <a:rPr lang="zh-CN" altLang="en-US"/>
              <a:t>空间复杂度</a:t>
            </a:r>
            <a:endParaRPr lang="zh-CN" altLang="en-US"/>
          </a:p>
          <a:p>
            <a:pPr lvl="1"/>
            <a:r>
              <a:rPr lang="zh-CN" altLang="en-US"/>
              <a:t>算法的空间复杂度定义为该算法所消耗的存储空间。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split dir="in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</a:t>
            </a:r>
            <a:r>
              <a:rPr lang="en-US" altLang="zh-CN"/>
              <a:t>——</a:t>
            </a:r>
            <a:r>
              <a:rPr altLang="en-US"/>
              <a:t>广度优先遍历（</a:t>
            </a:r>
            <a:r>
              <a:rPr lang="en-US" altLang="zh-CN"/>
              <a:t>BFS</a:t>
            </a:r>
            <a:r>
              <a:rPr altLang="en-US"/>
              <a:t>）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20" y="1709420"/>
            <a:ext cx="10829925" cy="3438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1340485"/>
            <a:ext cx="4086225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</a:t>
            </a:r>
            <a:r>
              <a:rPr lang="en-US" altLang="zh-CN"/>
              <a:t>——</a:t>
            </a:r>
            <a:r>
              <a:rPr altLang="en-US"/>
              <a:t>深度优先遍历（</a:t>
            </a:r>
            <a:r>
              <a:rPr lang="en-US" altLang="zh-CN"/>
              <a:t>DFS</a:t>
            </a:r>
            <a:r>
              <a:rPr altLang="en-US"/>
              <a:t>）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20" y="1271270"/>
            <a:ext cx="3714750" cy="438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023745"/>
            <a:ext cx="10753725" cy="1162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0" y="3728720"/>
            <a:ext cx="5686425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</a:t>
            </a:r>
            <a:r>
              <a:rPr lang="en-US" altLang="zh-CN"/>
              <a:t>——</a:t>
            </a:r>
            <a:r>
              <a:rPr altLang="en-US"/>
              <a:t>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15" y="1132205"/>
            <a:ext cx="9410700" cy="2533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" y="3963035"/>
            <a:ext cx="949642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</a:t>
            </a:r>
            <a:r>
              <a:rPr lang="en-US" altLang="zh-CN"/>
              <a:t>——</a:t>
            </a:r>
            <a:r>
              <a:rPr altLang="en-US"/>
              <a:t>应用</a:t>
            </a:r>
            <a:endParaRPr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1150620"/>
            <a:ext cx="9467850" cy="2876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" y="4557395"/>
            <a:ext cx="9439275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绪论</a:t>
            </a:r>
            <a:r>
              <a:rPr lang="en-US" altLang="zh-CN"/>
              <a:t>——</a:t>
            </a:r>
            <a:r>
              <a:rPr lang="zh-CN" altLang="en-US"/>
              <a:t>练习题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1262380"/>
            <a:ext cx="6047740" cy="938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65" y="2508885"/>
            <a:ext cx="6187440" cy="1729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4655185"/>
            <a:ext cx="6540500" cy="197294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线性表</a:t>
            </a:r>
            <a:endParaRPr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4105" y="1990725"/>
            <a:ext cx="6734175" cy="3448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1455</Words>
  <Application>WPS 演示</Application>
  <PresentationFormat>宽屏</PresentationFormat>
  <Paragraphs>317</Paragraphs>
  <Slides>73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1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自定义设计方案</vt:lpstr>
      <vt:lpstr>PowerPoint 演示文稿</vt:lpstr>
      <vt:lpstr>绪论——逻辑结构</vt:lpstr>
      <vt:lpstr>绪论——存储结构</vt:lpstr>
      <vt:lpstr>绪论——数据的运算</vt:lpstr>
      <vt:lpstr>绪论——算法定义</vt:lpstr>
      <vt:lpstr>绪论——效率的度量</vt:lpstr>
      <vt:lpstr>绪论——效率的度量</vt:lpstr>
      <vt:lpstr>绪论——练习题</vt:lpstr>
      <vt:lpstr>线性表</vt:lpstr>
      <vt:lpstr>线性表</vt:lpstr>
      <vt:lpstr>线性表——顺序表</vt:lpstr>
      <vt:lpstr>线性表——单链表</vt:lpstr>
      <vt:lpstr>线性表——双链表</vt:lpstr>
      <vt:lpstr>线性表——循环链表</vt:lpstr>
      <vt:lpstr>线性表——顺序表和链表的比较</vt:lpstr>
      <vt:lpstr>线性表——练习</vt:lpstr>
      <vt:lpstr>栈和队列</vt:lpstr>
      <vt:lpstr>栈和队列</vt:lpstr>
      <vt:lpstr>栈和队列——顺序栈</vt:lpstr>
      <vt:lpstr>栈和队列——链栈</vt:lpstr>
      <vt:lpstr>栈和队列——队列</vt:lpstr>
      <vt:lpstr>栈和队列——循环队列</vt:lpstr>
      <vt:lpstr>栈和队列——链式队列</vt:lpstr>
      <vt:lpstr>栈和队列——双端队列</vt:lpstr>
      <vt:lpstr>栈和队列——应用</vt:lpstr>
      <vt:lpstr>栈和队列——应用</vt:lpstr>
      <vt:lpstr>栈和队列——数组</vt:lpstr>
      <vt:lpstr>栈和队列——练习</vt:lpstr>
      <vt:lpstr>树与二叉树</vt:lpstr>
      <vt:lpstr>树与二叉树——概念</vt:lpstr>
      <vt:lpstr>树与二叉树——概念</vt:lpstr>
      <vt:lpstr>树与二叉树——概念</vt:lpstr>
      <vt:lpstr>树与二叉树——概念</vt:lpstr>
      <vt:lpstr>树与二叉树——二叉树</vt:lpstr>
      <vt:lpstr>树与二叉树——二叉树</vt:lpstr>
      <vt:lpstr>树与二叉树——二叉树</vt:lpstr>
      <vt:lpstr>树与二叉树——二叉树</vt:lpstr>
      <vt:lpstr>树与二叉树——二叉树</vt:lpstr>
      <vt:lpstr>树与二叉树——二叉树</vt:lpstr>
      <vt:lpstr>树与二叉树——二叉树</vt:lpstr>
      <vt:lpstr>树与二叉树——二叉树</vt:lpstr>
      <vt:lpstr>树与二叉树——二叉树的遍历</vt:lpstr>
      <vt:lpstr>树与二叉树——二叉树的遍历</vt:lpstr>
      <vt:lpstr>树与二叉树——二叉树的遍历</vt:lpstr>
      <vt:lpstr>树与二叉树——二叉树的遍历</vt:lpstr>
      <vt:lpstr>树与二叉树——二叉树的遍历</vt:lpstr>
      <vt:lpstr>树与二叉树——线索二叉树</vt:lpstr>
      <vt:lpstr>树与二叉树——线索二叉树</vt:lpstr>
      <vt:lpstr>树与二叉树——树与二叉树的转换</vt:lpstr>
      <vt:lpstr>树与二叉树——树与二叉树的转换</vt:lpstr>
      <vt:lpstr>树与二叉树——树与二叉树的应用</vt:lpstr>
      <vt:lpstr>树与二叉树——树与二叉树的应用</vt:lpstr>
      <vt:lpstr>树与二叉树——树与二叉树的应用</vt:lpstr>
      <vt:lpstr>树与二叉树——树与二叉树的应用</vt:lpstr>
      <vt:lpstr>树与二叉树——树与二叉树的应用</vt:lpstr>
      <vt:lpstr>树与二叉树——树与二叉树的应用</vt:lpstr>
      <vt:lpstr>树与二叉树——树与二叉树的应用</vt:lpstr>
      <vt:lpstr>树与二叉树——树与二叉树的应用</vt:lpstr>
      <vt:lpstr>树与二叉树——树与二叉树的应用</vt:lpstr>
      <vt:lpstr>树与二叉树——树与二叉树的应用</vt:lpstr>
      <vt:lpstr>树与二叉树——树与二叉树的应用</vt:lpstr>
      <vt:lpstr>树与二叉树——树与二叉树的应用</vt:lpstr>
      <vt:lpstr>树与二叉树——树与二叉树的应用</vt:lpstr>
      <vt:lpstr>树与二叉树——树与二叉树的应用</vt:lpstr>
      <vt:lpstr>树与二叉树——练习</vt:lpstr>
      <vt:lpstr>图</vt:lpstr>
      <vt:lpstr>图——定义</vt:lpstr>
      <vt:lpstr>图——定义</vt:lpstr>
      <vt:lpstr>图——定义</vt:lpstr>
      <vt:lpstr>图——广度优先遍历（BFS）</vt:lpstr>
      <vt:lpstr>图——深度优先遍历（DFS）</vt:lpstr>
      <vt:lpstr>图——应用</vt:lpstr>
      <vt:lpstr>图——应用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赵翌臣</cp:lastModifiedBy>
  <cp:revision>129</cp:revision>
  <dcterms:created xsi:type="dcterms:W3CDTF">2014-03-19T02:43:00Z</dcterms:created>
  <dcterms:modified xsi:type="dcterms:W3CDTF">2018-11-08T12:56:39Z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